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7"/>
  </p:notesMasterIdLst>
  <p:sldIdLst>
    <p:sldId id="256" r:id="rId3"/>
    <p:sldId id="292" r:id="rId4"/>
    <p:sldId id="272" r:id="rId5"/>
    <p:sldId id="299" r:id="rId6"/>
    <p:sldId id="295" r:id="rId7"/>
    <p:sldId id="302" r:id="rId8"/>
    <p:sldId id="301" r:id="rId9"/>
    <p:sldId id="303" r:id="rId10"/>
    <p:sldId id="305" r:id="rId11"/>
    <p:sldId id="306" r:id="rId12"/>
    <p:sldId id="307" r:id="rId13"/>
    <p:sldId id="300" r:id="rId14"/>
    <p:sldId id="280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81"/>
    <p:restoredTop sz="91088"/>
  </p:normalViewPr>
  <p:slideViewPr>
    <p:cSldViewPr snapToGrid="0" snapToObjects="1">
      <p:cViewPr varScale="1">
        <p:scale>
          <a:sx n="116" d="100"/>
          <a:sy n="116" d="100"/>
        </p:scale>
        <p:origin x="6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1CD21-AC5A-B14D-82D4-195482C50C0C}" type="datetimeFigureOut">
              <a:rPr lang="en-US" smtClean="0"/>
              <a:t>6/4/19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781B2C-CF79-3C40-AB78-88CD7A26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58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81B2C-CF79-3C40-AB78-88CD7A2638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616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24003-B3CF-8D4E-83E5-59F1FC484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2C927-2977-964B-8FED-9689DC611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1BCE7-E408-0743-ACB3-40A2D349A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DA436-69C5-734E-84A6-872577E63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A621F-CCB1-8440-9884-E38D8A976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64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1F463-FB76-2B45-9FDB-AEC733AF1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2FF26C-4BB3-D740-AD4F-4DAA9A0E43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7F1F4-4C6E-8042-B58F-13E1EF4FA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76F4C-33ED-C441-982B-7D63BA97D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99129-417E-2341-812A-CAB9A8EF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049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AE254B-8B40-4941-84C7-D8C92071E5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43BBF-7F26-3F48-91F4-E1FAC37897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A56FD-45C5-3349-87EB-F7F7382FA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7A397-5944-6340-BE29-5A426105C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06E4C-4253-A74D-9E2A-6737BE7F8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814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, no footer">
  <p:cSld name="Title and body, no foot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263196" y="212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ial"/>
              <a:buNone/>
              <a:defRPr sz="4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263207" y="1460425"/>
            <a:ext cx="11684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50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3500"/>
              <a:buFont typeface="Arial"/>
              <a:buChar char="●"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−"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■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−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■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247339" y="63700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63686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6505373" y="3446750"/>
            <a:ext cx="50805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2BD8"/>
              </a:buClr>
              <a:buSzPts val="4300"/>
              <a:buFont typeface="Helvetica Neue"/>
              <a:buNone/>
              <a:defRPr sz="3700" b="0" i="0" u="none" strike="noStrike" cap="none">
                <a:solidFill>
                  <a:srgbClr val="4A2BD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6505375" y="4274650"/>
            <a:ext cx="5080500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8E7CC3"/>
              </a:buClr>
              <a:buSzPts val="3500"/>
              <a:buFont typeface="Arial"/>
              <a:buNone/>
              <a:defRPr sz="2400" b="0" i="0" u="none" strike="noStrike" cap="none">
                <a:solidFill>
                  <a:srgbClr val="8E7CC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446CA9"/>
              </a:buClr>
              <a:buSzPts val="3100"/>
              <a:buFont typeface="Arial"/>
              <a:buNone/>
              <a:defRPr sz="29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46CA9"/>
              </a:buClr>
              <a:buSzPts val="27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46CA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0" y="-25"/>
            <a:ext cx="12117600" cy="6858000"/>
          </a:xfrm>
          <a:prstGeom prst="diagStripe">
            <a:avLst>
              <a:gd name="adj" fmla="val 93122"/>
            </a:avLst>
          </a:prstGeom>
          <a:solidFill>
            <a:srgbClr val="4A2B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-646175" y="-76225"/>
            <a:ext cx="12117600" cy="6858000"/>
          </a:xfrm>
          <a:prstGeom prst="diagStripe">
            <a:avLst>
              <a:gd name="adj" fmla="val 93122"/>
            </a:avLst>
          </a:pr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Shape 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1700" y="507692"/>
            <a:ext cx="2609850" cy="2476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4132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, no footer">
  <p:cSld name="Title and body, no foot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263196" y="212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ial"/>
              <a:buNone/>
              <a:defRPr sz="4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263207" y="1460425"/>
            <a:ext cx="11684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50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3500"/>
              <a:buFont typeface="Arial"/>
              <a:buChar char="●"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−"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■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−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■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247339" y="63700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5975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63196" y="212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ial"/>
              <a:buNone/>
              <a:defRPr sz="4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15600" y="14604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−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1600"/>
              <a:buFont typeface="Arial"/>
              <a:buChar char="●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−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1600"/>
              <a:buFont typeface="Arial"/>
              <a:buChar char="●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6443200" y="14604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−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1600"/>
              <a:buFont typeface="Arial"/>
              <a:buChar char="●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−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1600"/>
              <a:buFont typeface="Arial"/>
              <a:buChar char="●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4" name="Shape 44"/>
          <p:cNvSpPr/>
          <p:nvPr/>
        </p:nvSpPr>
        <p:spPr>
          <a:xfrm>
            <a:off x="0" y="6356350"/>
            <a:ext cx="12192299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247339" y="63700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" name="Shape 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87975" y="5905220"/>
            <a:ext cx="1004026" cy="952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7649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oter">
  <p:cSld name="Title and foot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3196" y="212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ial"/>
              <a:buNone/>
              <a:defRPr sz="4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0" y="6356350"/>
            <a:ext cx="12192299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247339" y="63700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" name="Shape 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87975" y="5905220"/>
            <a:ext cx="1004026" cy="952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5206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56CF7-7318-434C-A3BC-E331C41D5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05DEB-FC34-4D4B-A9A5-D9F7E8BC5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DC204-CF8B-0547-9354-4A39C0B1F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876B5-E36F-0543-890D-1E2861C57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DCFAE-01E6-BF4D-865F-F7513798D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39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DDC99-AEF1-5F4D-B14F-4E9B4ED3F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6A37D9-F695-7D47-AE76-8E9D19747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DFC4E-089D-364B-BDF9-0761E933C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5E338-2760-CE49-995E-F6CDB8DB1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529B7-8739-6E4E-BCA9-F4976FFBB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48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C8A4F-4AD4-BF49-959D-DBF0219D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BE017-9752-AB4A-94A4-6591E3389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B5046E-DBEB-9E41-BD4D-341E73B682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98D8A-FC22-E64A-B814-F6299094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6/4/19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9FD62E-6911-3643-B52B-79B350DB8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ACE001-30C0-C746-8192-5EA46FE84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99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3EB4B-993D-2E40-9964-5E2339782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F009E8-9800-1D4B-9910-CBCBC8BAB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7318A0-23E5-874C-8CEC-4F5D95F4D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33C507-4E9F-5046-B56E-660CC66C11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399C4A-8209-3246-A086-7B6E246E7C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EE70EE-72FE-8446-AE77-057D4DA05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6/4/19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71146-C3E0-F241-BE48-83B8F4E70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DC6383-53C9-3C47-A564-79A72BA08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87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BFC20-260C-6D42-9C25-7EF0A55BB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3284F7-1545-DF43-96C4-D166418CB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6/4/19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C27A3-B955-0244-8F6E-62F380E3D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370CF-A808-894C-A719-79476C280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6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1778D8-E51B-3B45-98FB-ED0E1F473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6/4/19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7939BC-FAE9-9F4E-A431-EB6CEE000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CF31C-86EF-1F47-962B-18B1178DF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78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CF769-0959-9A42-9246-AC09C1106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537E5-DB5F-C44A-932F-FB985DC42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7D0DB4-9BC4-DC45-A77D-54B9F642CE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E040F-C460-2C4D-9898-89AB549B0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6/4/19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9D534D-4635-DF41-9059-0CABBEA8C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0CC8A-771F-CC42-8CAA-52EB9E3FB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348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9678A-70C3-2844-AB95-9043D2C70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0D6AA0-DA49-0D4C-9F88-3D58BEA512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DF6D23-A593-164D-A1BE-F71D94F87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36B31D-907F-D54F-92E3-1A11E731C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6/4/19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72624-11DE-124F-9285-A34B7EB80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3C0DAE-C7DC-9C4D-9161-E89D7F512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574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E72F51-2889-7E49-A260-1072E00AC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23A7C-6F73-E149-8EDA-4E9753AEA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CDC12-1DD6-C146-9766-85A916C10A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038F6-8AC7-C745-A412-1D5CBAF3D8B9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AD16D-2668-AE42-8E16-96C7AF5CF8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4B1E2-D873-3145-9098-237866B60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045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" y="0"/>
            <a:ext cx="12192300" cy="1218000"/>
          </a:xfrm>
          <a:prstGeom prst="rect">
            <a:avLst/>
          </a:prstGeom>
          <a:solidFill>
            <a:srgbClr val="4A2BD8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1"/>
          <p:cNvSpPr/>
          <p:nvPr/>
        </p:nvSpPr>
        <p:spPr>
          <a:xfrm>
            <a:off x="0" y="1218121"/>
            <a:ext cx="12192300" cy="38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263196" y="212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ial"/>
              <a:buNone/>
              <a:defRPr sz="4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263207" y="1460425"/>
            <a:ext cx="11684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50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3500"/>
              <a:buFont typeface="Arial"/>
              <a:buChar char="●"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−"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■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−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■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11307445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61553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harbor-users@googlegroups.com" TargetMode="External"/><Relationship Id="rId5" Type="http://schemas.openxmlformats.org/officeDocument/2006/relationships/hyperlink" Target="https://twitter.com/project_harbor" TargetMode="Externa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harbor/community" TargetMode="External"/><Relationship Id="rId2" Type="http://schemas.openxmlformats.org/officeDocument/2006/relationships/hyperlink" Target="https://github.com/goharbor/community/blob/master/MEETING_SCHEDULE.md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goharbor/community/tree/master/conf-call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rgs/goharbor/projects/1" TargetMode="Externa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www.cncf.io/blog/2019/05/21/going-big-harbor-1-8-takes-security-and-replication-to-new-heights/" TargetMode="Externa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cGV9P3UqZB8" TargetMode="External"/><Relationship Id="rId7" Type="http://schemas.openxmlformats.org/officeDocument/2006/relationships/image" Target="../media/image11.JPG"/><Relationship Id="rId2" Type="http://schemas.openxmlformats.org/officeDocument/2006/relationships/hyperlink" Target="https://youtu.be/REgvBPH369M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1939FB9-6C3F-4047-84AE-D10B6106FFC2}"/>
              </a:ext>
            </a:extLst>
          </p:cNvPr>
          <p:cNvSpPr/>
          <p:nvPr/>
        </p:nvSpPr>
        <p:spPr>
          <a:xfrm>
            <a:off x="138113" y="340600"/>
            <a:ext cx="11969804" cy="61170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6ACA2D-C3F6-D84A-957C-F9DAC16F51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54"/>
          <a:stretch/>
        </p:blipFill>
        <p:spPr>
          <a:xfrm>
            <a:off x="7331511" y="1213379"/>
            <a:ext cx="2469714" cy="749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5BB468-E56C-4D41-A873-622783AA5917}"/>
              </a:ext>
            </a:extLst>
          </p:cNvPr>
          <p:cNvSpPr txBox="1"/>
          <p:nvPr/>
        </p:nvSpPr>
        <p:spPr>
          <a:xfrm>
            <a:off x="5347745" y="2061154"/>
            <a:ext cx="6026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Welcome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to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join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Harbor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Community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Conference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Call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D043C-7570-DD4C-AE3D-D6219581722B}"/>
              </a:ext>
            </a:extLst>
          </p:cNvPr>
          <p:cNvSpPr txBox="1"/>
          <p:nvPr/>
        </p:nvSpPr>
        <p:spPr>
          <a:xfrm>
            <a:off x="5557094" y="3044340"/>
            <a:ext cx="64967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00B05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APAC:</a:t>
            </a:r>
            <a:r>
              <a:rPr lang="zh-CN" altLang="en-US" sz="2400" b="1" dirty="0">
                <a:solidFill>
                  <a:srgbClr val="00B05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21:00-21:30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(Beijing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Time</a:t>
            </a:r>
            <a:r>
              <a:rPr lang="en-US" altLang="zh-CN" sz="2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0" algn="ctr">
              <a:defRPr/>
            </a:pPr>
            <a:r>
              <a:rPr lang="en-US" altLang="zh-CN" sz="2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06:00-06:30</a:t>
            </a:r>
            <a:r>
              <a:rPr lang="zh-CN" altLang="en-US" sz="2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</a:t>
            </a:r>
            <a:r>
              <a:rPr lang="zh-CN" altLang="en-US" sz="2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(PDT)</a:t>
            </a:r>
            <a:r>
              <a:rPr lang="zh-CN" altLang="en-US" sz="2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rgbClr val="0070C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US:</a:t>
            </a:r>
            <a:r>
              <a:rPr lang="zh-CN" altLang="en-US" sz="2400" b="1" dirty="0">
                <a:solidFill>
                  <a:srgbClr val="0070C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13:00-13:30</a:t>
            </a:r>
            <a:r>
              <a:rPr lang="zh-CN" altLang="en-US" sz="2400" b="1" dirty="0">
                <a:solidFill>
                  <a:srgbClr val="0070C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(PDT)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B5BEC1-AABD-3241-870D-E51DCF754D58}"/>
              </a:ext>
            </a:extLst>
          </p:cNvPr>
          <p:cNvSpPr/>
          <p:nvPr/>
        </p:nvSpPr>
        <p:spPr>
          <a:xfrm>
            <a:off x="5515147" y="4922502"/>
            <a:ext cx="60266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Tx/>
              <a:defRPr/>
            </a:pPr>
            <a:r>
              <a:rPr lang="en-US" sz="1600" b="1" kern="1200" dirty="0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</a:t>
            </a:r>
            <a:r>
              <a:rPr lang="en-US" sz="1600" b="1" kern="1200" dirty="0" err="1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zoom.us</a:t>
            </a:r>
            <a:r>
              <a:rPr lang="en-US" sz="1600" b="1" kern="1200" dirty="0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/j/734959521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4AB5BE-4E7C-6C43-9D7F-F6C2A8B7B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0365" y="263498"/>
            <a:ext cx="3492500" cy="952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7AA43C-92E6-B443-BC77-42D672934A0D}"/>
              </a:ext>
            </a:extLst>
          </p:cNvPr>
          <p:cNvSpPr/>
          <p:nvPr/>
        </p:nvSpPr>
        <p:spPr>
          <a:xfrm>
            <a:off x="5750916" y="5920282"/>
            <a:ext cx="15199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@project_harbor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874E4E-A8DE-1C4D-8A8D-6F9DEDBA87A8}"/>
              </a:ext>
            </a:extLst>
          </p:cNvPr>
          <p:cNvSpPr/>
          <p:nvPr/>
        </p:nvSpPr>
        <p:spPr>
          <a:xfrm>
            <a:off x="7245554" y="5920281"/>
            <a:ext cx="28520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harbor-users@googlegroups.com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91F-E1E9-7542-95BE-2B4F0A5A4E63}"/>
              </a:ext>
            </a:extLst>
          </p:cNvPr>
          <p:cNvSpPr/>
          <p:nvPr/>
        </p:nvSpPr>
        <p:spPr>
          <a:xfrm>
            <a:off x="7245554" y="6170585"/>
            <a:ext cx="27029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harbor-</a:t>
            </a:r>
            <a:r>
              <a:rPr lang="en-US" altLang="zh-CN" sz="1400" u="sng" dirty="0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dev</a:t>
            </a:r>
            <a:r>
              <a:rPr lang="en-US" sz="1400" u="sng" dirty="0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@googlegroups.com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42C125-E913-DC44-89FF-78E329812231}"/>
              </a:ext>
            </a:extLst>
          </p:cNvPr>
          <p:cNvSpPr/>
          <p:nvPr/>
        </p:nvSpPr>
        <p:spPr>
          <a:xfrm>
            <a:off x="10097617" y="5915369"/>
            <a:ext cx="11480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#harbor</a:t>
            </a:r>
          </a:p>
          <a:p>
            <a:r>
              <a:rPr lang="en-US" sz="1400" u="sng" dirty="0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#harbor-dev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F30D2E-3FBF-DB48-A9E0-D843EF6512D7}"/>
              </a:ext>
            </a:extLst>
          </p:cNvPr>
          <p:cNvSpPr txBox="1"/>
          <p:nvPr/>
        </p:nvSpPr>
        <p:spPr>
          <a:xfrm>
            <a:off x="6081134" y="5641785"/>
            <a:ext cx="859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Twitter</a:t>
            </a:r>
            <a:endParaRPr lang="en-US" sz="1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E2E7D3-9633-1D47-A663-D3E291104DC3}"/>
              </a:ext>
            </a:extLst>
          </p:cNvPr>
          <p:cNvSpPr txBox="1"/>
          <p:nvPr/>
        </p:nvSpPr>
        <p:spPr>
          <a:xfrm>
            <a:off x="8086704" y="5641785"/>
            <a:ext cx="883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Maillist</a:t>
            </a:r>
            <a:endParaRPr lang="en-US" sz="1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FD6E2C-D2BC-8844-88CC-69F656ABB616}"/>
              </a:ext>
            </a:extLst>
          </p:cNvPr>
          <p:cNvSpPr txBox="1"/>
          <p:nvPr/>
        </p:nvSpPr>
        <p:spPr>
          <a:xfrm>
            <a:off x="10024307" y="5641785"/>
            <a:ext cx="16289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Slack</a:t>
            </a:r>
            <a:r>
              <a:rPr lang="zh-CN" altLang="en-US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0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slack.cncf.io</a:t>
            </a:r>
            <a:r>
              <a:rPr lang="en-US" altLang="zh-CN" sz="1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Shape 58">
            <a:extLst>
              <a:ext uri="{FF2B5EF4-FFF2-40B4-BE49-F238E27FC236}">
                <a16:creationId xmlns:a16="http://schemas.microsoft.com/office/drawing/2014/main" id="{BBC9C613-20E9-0244-A286-5AF822812B8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4413" r="24964"/>
          <a:stretch/>
        </p:blipFill>
        <p:spPr>
          <a:xfrm>
            <a:off x="138113" y="340600"/>
            <a:ext cx="5377034" cy="611702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E16718-7DE5-CD4D-8705-D51745B89629}"/>
              </a:ext>
            </a:extLst>
          </p:cNvPr>
          <p:cNvSpPr txBox="1"/>
          <p:nvPr/>
        </p:nvSpPr>
        <p:spPr>
          <a:xfrm>
            <a:off x="5534084" y="4394565"/>
            <a:ext cx="6554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2019/06/05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Wednesday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304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2444F2-C965-4B4C-B906-CF674F4F0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photos of KubeCon EU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5E52F-7518-A74F-BA1C-DEA9BB14BB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11" name="Picture 10" descr="A group of people walking in front of a building&#10;&#10;Description automatically generated">
            <a:extLst>
              <a:ext uri="{FF2B5EF4-FFF2-40B4-BE49-F238E27FC236}">
                <a16:creationId xmlns:a16="http://schemas.microsoft.com/office/drawing/2014/main" id="{4D519FCB-0FFD-734C-B058-39536179D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570" y="2225407"/>
            <a:ext cx="5249436" cy="3260993"/>
          </a:xfrm>
          <a:prstGeom prst="rect">
            <a:avLst/>
          </a:prstGeom>
        </p:spPr>
      </p:pic>
      <p:pic>
        <p:nvPicPr>
          <p:cNvPr id="13" name="Picture 12" descr="A group of people in front of a building&#10;&#10;Description automatically generated">
            <a:extLst>
              <a:ext uri="{FF2B5EF4-FFF2-40B4-BE49-F238E27FC236}">
                <a16:creationId xmlns:a16="http://schemas.microsoft.com/office/drawing/2014/main" id="{24C258D9-B9C2-3D45-B408-29CA20818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95" y="2225407"/>
            <a:ext cx="5744006" cy="326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17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2444F2-C965-4B4C-B906-CF674F4F0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photos of KubeCon EU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5E52F-7518-A74F-BA1C-DEA9BB14BB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 descr="A pan of food on a table&#10;&#10;Description automatically generated">
            <a:extLst>
              <a:ext uri="{FF2B5EF4-FFF2-40B4-BE49-F238E27FC236}">
                <a16:creationId xmlns:a16="http://schemas.microsoft.com/office/drawing/2014/main" id="{19A86528-4615-DA4C-B164-74636308A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828" y="1559217"/>
            <a:ext cx="5076572" cy="4292689"/>
          </a:xfrm>
          <a:prstGeom prst="rect">
            <a:avLst/>
          </a:prstGeom>
        </p:spPr>
      </p:pic>
      <p:pic>
        <p:nvPicPr>
          <p:cNvPr id="9" name="Picture 8" descr="A table full of food&#10;&#10;Description automatically generated">
            <a:extLst>
              <a:ext uri="{FF2B5EF4-FFF2-40B4-BE49-F238E27FC236}">
                <a16:creationId xmlns:a16="http://schemas.microsoft.com/office/drawing/2014/main" id="{7725CBA5-C988-694D-A01C-A2AF405CB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44476" y="2109973"/>
            <a:ext cx="4276495" cy="320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67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174BB-63DE-B149-A1F4-A37DE1810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Upcoming</a:t>
            </a:r>
            <a:r>
              <a:rPr lang="zh-CN" altLang="en-US" sz="3600" dirty="0"/>
              <a:t> </a:t>
            </a:r>
            <a:r>
              <a:rPr lang="en-US" altLang="zh-CN" sz="3600" dirty="0"/>
              <a:t>community</a:t>
            </a:r>
            <a:r>
              <a:rPr lang="zh-CN" altLang="en-US" sz="3600" dirty="0"/>
              <a:t> </a:t>
            </a:r>
            <a:r>
              <a:rPr lang="en-US" altLang="zh-CN" sz="3600" dirty="0"/>
              <a:t>events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KubeCon</a:t>
            </a:r>
            <a:r>
              <a:rPr lang="zh-CN" altLang="en-US" sz="3600" dirty="0"/>
              <a:t> </a:t>
            </a:r>
            <a:r>
              <a:rPr lang="en-US" altLang="zh-CN" sz="3600" dirty="0"/>
              <a:t>Shanghai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718657-726F-CF46-8352-44087BB13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196" y="1303020"/>
            <a:ext cx="11928804" cy="4983480"/>
          </a:xfrm>
        </p:spPr>
        <p:txBody>
          <a:bodyPr/>
          <a:lstStyle/>
          <a:p>
            <a:r>
              <a:rPr lang="en-US" altLang="zh-CN" sz="2800" dirty="0" err="1"/>
              <a:t>KubeCon</a:t>
            </a:r>
            <a:r>
              <a:rPr lang="zh-CN" altLang="en-US" sz="2800" dirty="0"/>
              <a:t> </a:t>
            </a:r>
            <a:r>
              <a:rPr lang="en-US" altLang="zh-CN" sz="2800" dirty="0"/>
              <a:t>CHN</a:t>
            </a:r>
            <a:r>
              <a:rPr lang="zh-CN" altLang="en-US" sz="2800" dirty="0"/>
              <a:t> </a:t>
            </a:r>
            <a:r>
              <a:rPr lang="en-US" altLang="zh-CN" sz="2800" dirty="0"/>
              <a:t>@</a:t>
            </a:r>
            <a:r>
              <a:rPr lang="zh-CN" altLang="en-US" sz="2800" dirty="0"/>
              <a:t> </a:t>
            </a:r>
            <a:r>
              <a:rPr lang="en-US" altLang="zh-CN" sz="2800" dirty="0"/>
              <a:t>Shanghai</a:t>
            </a:r>
            <a:r>
              <a:rPr lang="zh-CN" altLang="en-US" sz="2800" dirty="0"/>
              <a:t> </a:t>
            </a:r>
            <a:r>
              <a:rPr lang="en-US" altLang="zh-CN" sz="2800" b="1" dirty="0"/>
              <a:t>June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24</a:t>
            </a:r>
            <a:r>
              <a:rPr lang="en-US" altLang="zh-CN" sz="2800" b="1" baseline="30000" dirty="0"/>
              <a:t>th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–June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26</a:t>
            </a:r>
            <a:r>
              <a:rPr lang="en-US" altLang="zh-CN" sz="2800" b="1" baseline="30000" dirty="0"/>
              <a:t>th</a:t>
            </a:r>
          </a:p>
          <a:p>
            <a:pPr lvl="1"/>
            <a:r>
              <a:rPr lang="en-US" altLang="zh-CN" sz="2400" dirty="0"/>
              <a:t>CNCF China Originated Projects Community Reception</a:t>
            </a:r>
            <a:r>
              <a:rPr lang="zh-CN" altLang="en-US" sz="2400" dirty="0"/>
              <a:t> </a:t>
            </a:r>
            <a:r>
              <a:rPr lang="en-US" altLang="zh-CN" sz="2400" dirty="0">
                <a:highlight>
                  <a:srgbClr val="FFFF00"/>
                </a:highlight>
              </a:rPr>
              <a:t>14:00-17:00</a:t>
            </a:r>
            <a:r>
              <a:rPr lang="zh-CN" altLang="en-US" sz="2400" dirty="0">
                <a:highlight>
                  <a:srgbClr val="FFFF00"/>
                </a:highlight>
              </a:rPr>
              <a:t> </a:t>
            </a:r>
            <a:r>
              <a:rPr lang="en-US" altLang="zh-CN" sz="2400" dirty="0">
                <a:highlight>
                  <a:srgbClr val="FFFF00"/>
                </a:highlight>
              </a:rPr>
              <a:t>June</a:t>
            </a:r>
            <a:r>
              <a:rPr lang="zh-CN" altLang="en-US" sz="2400" dirty="0">
                <a:highlight>
                  <a:srgbClr val="FFFF00"/>
                </a:highlight>
              </a:rPr>
              <a:t> </a:t>
            </a:r>
            <a:r>
              <a:rPr lang="en-US" altLang="zh-CN" sz="2400" dirty="0">
                <a:highlight>
                  <a:srgbClr val="FFFF00"/>
                </a:highlight>
              </a:rPr>
              <a:t>24</a:t>
            </a:r>
            <a:r>
              <a:rPr lang="en-US" altLang="zh-CN" sz="2400" baseline="30000" dirty="0">
                <a:highlight>
                  <a:srgbClr val="FFFF00"/>
                </a:highlight>
              </a:rPr>
              <a:t>th</a:t>
            </a:r>
            <a:r>
              <a:rPr lang="zh-CN" altLang="en-US" sz="2400" dirty="0">
                <a:highlight>
                  <a:srgbClr val="FFFF00"/>
                </a:highlight>
              </a:rPr>
              <a:t> </a:t>
            </a:r>
            <a:endParaRPr lang="en-US" altLang="zh-CN" sz="2400" dirty="0">
              <a:highlight>
                <a:srgbClr val="FFFF00"/>
              </a:highlight>
            </a:endParaRPr>
          </a:p>
          <a:p>
            <a:pPr lvl="2"/>
            <a:r>
              <a:rPr lang="en-US" altLang="zh-CN" sz="2000" dirty="0"/>
              <a:t>Harbor, Dragonfly, </a:t>
            </a:r>
            <a:r>
              <a:rPr lang="en-US" altLang="zh-CN" sz="2000" dirty="0" err="1"/>
              <a:t>TiKV</a:t>
            </a:r>
            <a:endParaRPr lang="en-US" altLang="zh-CN" sz="2000" b="1" i="1" dirty="0">
              <a:solidFill>
                <a:srgbClr val="00B050"/>
              </a:solidFill>
            </a:endParaRPr>
          </a:p>
          <a:p>
            <a:pPr lvl="1"/>
            <a:endParaRPr lang="en-US" altLang="zh-CN" sz="2400" dirty="0"/>
          </a:p>
          <a:p>
            <a:pPr lvl="1"/>
            <a:r>
              <a:rPr lang="en-US" altLang="zh-CN" sz="2400" dirty="0"/>
              <a:t>Lightning Talk: New Helm Chart Installation Experience with Visual and Repeatable Approach</a:t>
            </a:r>
            <a:r>
              <a:rPr lang="zh-CN" altLang="en-US" sz="2400" dirty="0"/>
              <a:t>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/>
              <a:t>Steven Zou</a:t>
            </a:r>
            <a:r>
              <a:rPr lang="zh-CN" altLang="en-US" sz="2400" dirty="0"/>
              <a:t> </a:t>
            </a:r>
            <a:r>
              <a:rPr lang="en-US" altLang="zh-CN" sz="2400" dirty="0"/>
              <a:t>at</a:t>
            </a:r>
            <a:r>
              <a:rPr lang="zh-CN" altLang="en-US" sz="2400" dirty="0"/>
              <a:t> </a:t>
            </a:r>
            <a:r>
              <a:rPr lang="en-US" altLang="zh-CN" sz="2400" dirty="0">
                <a:highlight>
                  <a:srgbClr val="FFFF00"/>
                </a:highlight>
              </a:rPr>
              <a:t>16:16-16:21</a:t>
            </a:r>
            <a:r>
              <a:rPr lang="zh-CN" altLang="en-US" sz="2400" dirty="0">
                <a:highlight>
                  <a:srgbClr val="FFFF00"/>
                </a:highlight>
              </a:rPr>
              <a:t> </a:t>
            </a:r>
            <a:r>
              <a:rPr lang="en-US" altLang="zh-CN" sz="2400" dirty="0">
                <a:highlight>
                  <a:srgbClr val="FFFF00"/>
                </a:highlight>
              </a:rPr>
              <a:t>June</a:t>
            </a:r>
            <a:r>
              <a:rPr lang="zh-CN" altLang="en-US" sz="2400" dirty="0">
                <a:highlight>
                  <a:srgbClr val="FFFF00"/>
                </a:highlight>
              </a:rPr>
              <a:t> </a:t>
            </a:r>
            <a:r>
              <a:rPr lang="en-US" altLang="zh-CN" sz="2400" dirty="0">
                <a:highlight>
                  <a:srgbClr val="FFFF00"/>
                </a:highlight>
              </a:rPr>
              <a:t>24</a:t>
            </a:r>
            <a:r>
              <a:rPr lang="en-US" altLang="zh-CN" sz="2400" baseline="30000" dirty="0">
                <a:highlight>
                  <a:srgbClr val="FFFF00"/>
                </a:highlight>
              </a:rPr>
              <a:t>th</a:t>
            </a:r>
          </a:p>
          <a:p>
            <a:pPr lvl="1"/>
            <a:r>
              <a:rPr lang="en-US" altLang="zh-CN" sz="2400" dirty="0"/>
              <a:t>All</a:t>
            </a:r>
            <a:r>
              <a:rPr lang="zh-CN" altLang="en-US" sz="2400" dirty="0"/>
              <a:t> </a:t>
            </a:r>
            <a:r>
              <a:rPr lang="en-US" altLang="zh-CN" sz="2400" dirty="0"/>
              <a:t>about</a:t>
            </a:r>
            <a:r>
              <a:rPr lang="zh-CN" altLang="en-US" sz="2400" dirty="0"/>
              <a:t> </a:t>
            </a:r>
            <a:r>
              <a:rPr lang="en-US" altLang="zh-CN" sz="2400" dirty="0"/>
              <a:t>Harbor</a:t>
            </a:r>
            <a:r>
              <a:rPr lang="zh-CN" altLang="en-US" sz="2400" dirty="0"/>
              <a:t>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/>
              <a:t>Steven</a:t>
            </a:r>
            <a:r>
              <a:rPr lang="zh-CN" altLang="en-US" sz="2400" dirty="0"/>
              <a:t> </a:t>
            </a:r>
            <a:r>
              <a:rPr lang="en-US" altLang="zh-CN" sz="2400" dirty="0"/>
              <a:t>Zou</a:t>
            </a:r>
            <a:r>
              <a:rPr lang="zh-CN" altLang="en-US" sz="2400" dirty="0"/>
              <a:t> </a:t>
            </a:r>
            <a:r>
              <a:rPr lang="en-US" altLang="zh-CN" sz="2400" dirty="0"/>
              <a:t>&amp;</a:t>
            </a:r>
            <a:r>
              <a:rPr lang="zh-CN" altLang="en-US" sz="2400" dirty="0"/>
              <a:t> </a:t>
            </a:r>
            <a:r>
              <a:rPr lang="en-US" altLang="zh-CN" sz="2400" dirty="0" err="1"/>
              <a:t>Wenkai</a:t>
            </a:r>
            <a:r>
              <a:rPr lang="zh-CN" altLang="en-US" sz="2400" dirty="0"/>
              <a:t> </a:t>
            </a:r>
            <a:r>
              <a:rPr lang="en-US" altLang="zh-CN" sz="2400" dirty="0"/>
              <a:t>yin</a:t>
            </a:r>
            <a:r>
              <a:rPr lang="zh-CN" altLang="en-US" sz="2400" dirty="0"/>
              <a:t> </a:t>
            </a:r>
            <a:r>
              <a:rPr lang="en-US" altLang="zh-CN" sz="2400" dirty="0"/>
              <a:t>at</a:t>
            </a:r>
            <a:r>
              <a:rPr lang="zh-CN" altLang="en-US" sz="2400" dirty="0"/>
              <a:t> </a:t>
            </a:r>
            <a:r>
              <a:rPr lang="en-US" altLang="zh-CN" sz="2400" dirty="0">
                <a:highlight>
                  <a:srgbClr val="FFFF00"/>
                </a:highlight>
              </a:rPr>
              <a:t>14:55</a:t>
            </a:r>
            <a:r>
              <a:rPr lang="zh-CN" altLang="en-US" sz="2400" dirty="0">
                <a:highlight>
                  <a:srgbClr val="FFFF00"/>
                </a:highlight>
              </a:rPr>
              <a:t> </a:t>
            </a:r>
            <a:r>
              <a:rPr lang="en-US" altLang="zh-CN" sz="2400" dirty="0">
                <a:highlight>
                  <a:srgbClr val="FFFF00"/>
                </a:highlight>
              </a:rPr>
              <a:t>June</a:t>
            </a:r>
            <a:r>
              <a:rPr lang="zh-CN" altLang="en-US" sz="2400" dirty="0">
                <a:highlight>
                  <a:srgbClr val="FFFF00"/>
                </a:highlight>
              </a:rPr>
              <a:t> </a:t>
            </a:r>
            <a:r>
              <a:rPr lang="en-US" altLang="zh-CN" sz="2400" dirty="0">
                <a:highlight>
                  <a:srgbClr val="FFFF00"/>
                </a:highlight>
              </a:rPr>
              <a:t>25</a:t>
            </a:r>
            <a:r>
              <a:rPr lang="en-US" altLang="zh-CN" sz="2400" baseline="30000" dirty="0">
                <a:highlight>
                  <a:srgbClr val="FFFF00"/>
                </a:highlight>
              </a:rPr>
              <a:t>th</a:t>
            </a:r>
            <a:endParaRPr lang="en-US" altLang="zh-CN" sz="2400" dirty="0">
              <a:highlight>
                <a:srgbClr val="FFFF00"/>
              </a:highlight>
            </a:endParaRPr>
          </a:p>
          <a:p>
            <a:pPr lvl="1"/>
            <a:r>
              <a:rPr lang="en-US" altLang="zh-CN" sz="2400" dirty="0"/>
              <a:t>Upgrade Images by Digging Out and Automatically Fixing the Vulnerabilities -</a:t>
            </a:r>
            <a:r>
              <a:rPr lang="zh-CN" altLang="en-US" sz="2400" dirty="0"/>
              <a:t> </a:t>
            </a:r>
            <a:r>
              <a:rPr lang="en-US" altLang="zh-CN" sz="2400" dirty="0"/>
              <a:t>Yan Wang</a:t>
            </a:r>
            <a:r>
              <a:rPr lang="zh-CN" altLang="en-US" sz="2400" dirty="0"/>
              <a:t> </a:t>
            </a:r>
            <a:r>
              <a:rPr lang="en-US" altLang="zh-CN" sz="2400" dirty="0"/>
              <a:t>&amp;</a:t>
            </a:r>
            <a:r>
              <a:rPr lang="zh-CN" altLang="en-US" sz="2400" dirty="0"/>
              <a:t> </a:t>
            </a:r>
            <a:r>
              <a:rPr lang="en-US" altLang="zh-CN" sz="2400" dirty="0"/>
              <a:t>Steven</a:t>
            </a:r>
            <a:r>
              <a:rPr lang="zh-CN" altLang="en-US" sz="2400" dirty="0"/>
              <a:t> </a:t>
            </a:r>
            <a:r>
              <a:rPr lang="en-US" altLang="zh-CN" sz="2400" dirty="0"/>
              <a:t>Zou</a:t>
            </a:r>
            <a:r>
              <a:rPr lang="zh-CN" altLang="en-US" sz="2400" dirty="0"/>
              <a:t> </a:t>
            </a:r>
            <a:r>
              <a:rPr lang="en-US" altLang="zh-CN" sz="2400" dirty="0"/>
              <a:t>at</a:t>
            </a:r>
            <a:r>
              <a:rPr lang="zh-CN" altLang="en-US" sz="2400" dirty="0"/>
              <a:t> </a:t>
            </a:r>
            <a:r>
              <a:rPr lang="en-US" altLang="zh-CN" sz="2400" dirty="0">
                <a:highlight>
                  <a:srgbClr val="FFFF00"/>
                </a:highlight>
              </a:rPr>
              <a:t>16:00</a:t>
            </a:r>
            <a:r>
              <a:rPr lang="zh-CN" altLang="en-US" sz="2400" dirty="0">
                <a:highlight>
                  <a:srgbClr val="FFFF00"/>
                </a:highlight>
              </a:rPr>
              <a:t> </a:t>
            </a:r>
            <a:r>
              <a:rPr lang="en-US" altLang="zh-CN" sz="2400" dirty="0">
                <a:highlight>
                  <a:srgbClr val="FFFF00"/>
                </a:highlight>
              </a:rPr>
              <a:t>June</a:t>
            </a:r>
            <a:r>
              <a:rPr lang="zh-CN" altLang="en-US" sz="2400" dirty="0">
                <a:highlight>
                  <a:srgbClr val="FFFF00"/>
                </a:highlight>
              </a:rPr>
              <a:t> </a:t>
            </a:r>
            <a:r>
              <a:rPr lang="en-US" altLang="zh-CN" sz="2400" dirty="0">
                <a:highlight>
                  <a:srgbClr val="FFFF00"/>
                </a:highlight>
              </a:rPr>
              <a:t>26</a:t>
            </a:r>
            <a:r>
              <a:rPr lang="en-US" altLang="zh-CN" sz="2400" baseline="30000" dirty="0">
                <a:highlight>
                  <a:srgbClr val="FFFF00"/>
                </a:highlight>
              </a:rPr>
              <a:t>th</a:t>
            </a:r>
            <a:endParaRPr lang="en-US" altLang="zh-CN" sz="2400" dirty="0">
              <a:highlight>
                <a:srgbClr val="FFFF00"/>
              </a:highlight>
            </a:endParaRPr>
          </a:p>
          <a:p>
            <a:pPr lvl="2"/>
            <a:r>
              <a:rPr lang="en-US" altLang="zh-CN" sz="2000" dirty="0"/>
              <a:t>Some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content</a:t>
            </a:r>
            <a:r>
              <a:rPr lang="zh-CN" altLang="en-US" sz="2000" dirty="0"/>
              <a:t> </a:t>
            </a: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altLang="zh-CN" sz="2000" dirty="0"/>
              <a:t>one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community</a:t>
            </a:r>
            <a:r>
              <a:rPr lang="zh-CN" altLang="en-US" sz="2000" dirty="0"/>
              <a:t> </a:t>
            </a:r>
            <a:r>
              <a:rPr lang="en-US" altLang="zh-CN" sz="2000" dirty="0"/>
              <a:t>project</a:t>
            </a:r>
            <a:r>
              <a:rPr lang="zh-CN" altLang="en-US" sz="2000" dirty="0"/>
              <a:t> </a:t>
            </a:r>
            <a:r>
              <a:rPr lang="en-US" altLang="zh-CN" sz="2000" dirty="0"/>
              <a:t>initialized</a:t>
            </a:r>
            <a:r>
              <a:rPr lang="zh-CN" altLang="en-US" sz="2000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i="1" dirty="0"/>
              <a:t>Ru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Lin.</a:t>
            </a:r>
            <a:r>
              <a:rPr lang="zh-CN" altLang="en-US" sz="2000" i="1" dirty="0"/>
              <a:t> </a:t>
            </a:r>
            <a:r>
              <a:rPr lang="en-US" altLang="zh-CN" sz="2000" dirty="0"/>
              <a:t>Big</a:t>
            </a:r>
            <a:r>
              <a:rPr lang="zh-CN" altLang="en-US" sz="2000" dirty="0"/>
              <a:t> </a:t>
            </a:r>
            <a:r>
              <a:rPr lang="en-US" altLang="zh-CN" sz="2000" dirty="0"/>
              <a:t>thanks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Ru</a:t>
            </a:r>
            <a:r>
              <a:rPr lang="zh-CN" altLang="en-US" sz="2000" dirty="0"/>
              <a:t> </a:t>
            </a:r>
            <a:r>
              <a:rPr lang="en-US" altLang="zh-CN" sz="2000" dirty="0"/>
              <a:t>Lin!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32A7F-36A9-494D-87C6-FD71204594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675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D8999-D3C7-AD48-AA22-34421B88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Topics?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3108B-DB83-1D41-A6C0-E137542DD6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B0B651E-073E-8D4A-AC1A-3FB139EBFA7A}"/>
              </a:ext>
            </a:extLst>
          </p:cNvPr>
          <p:cNvGrpSpPr/>
          <p:nvPr/>
        </p:nvGrpSpPr>
        <p:grpSpPr>
          <a:xfrm>
            <a:off x="4564994" y="1561662"/>
            <a:ext cx="2747579" cy="2747579"/>
            <a:chOff x="4470400" y="1803400"/>
            <a:chExt cx="3251200" cy="3251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211A834-6711-6448-A848-72C516226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470400" y="1803400"/>
              <a:ext cx="3251200" cy="32512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5B2C107-5E8A-8347-917B-C07604B1D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423995" y="2567809"/>
              <a:ext cx="1250074" cy="1250074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5E4BB68-65EC-F442-9EFD-7B201B78F5AF}"/>
              </a:ext>
            </a:extLst>
          </p:cNvPr>
          <p:cNvSpPr txBox="1"/>
          <p:nvPr/>
        </p:nvSpPr>
        <p:spPr>
          <a:xfrm>
            <a:off x="3037989" y="4632075"/>
            <a:ext cx="5801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</a:t>
            </a:r>
            <a:r>
              <a:rPr lang="zh-CN" altLang="en-US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topics</a:t>
            </a:r>
            <a:r>
              <a:rPr lang="zh-CN" altLang="en-US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discuss</a:t>
            </a:r>
            <a:r>
              <a:rPr lang="zh-CN" altLang="en-US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here?</a:t>
            </a:r>
            <a:endParaRPr lang="en-US" sz="36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810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01584-BD65-4349-B2E2-E44E9235A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Meeting</a:t>
            </a:r>
            <a:r>
              <a:rPr lang="zh-CN" altLang="en-US" dirty="0"/>
              <a:t> </a:t>
            </a:r>
            <a:r>
              <a:rPr lang="en-US" altLang="zh-CN" dirty="0"/>
              <a:t>minutes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32CC0-DD69-8345-8949-50F60E2FD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Meeting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recorded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recording</a:t>
            </a:r>
            <a:r>
              <a:rPr lang="zh-CN" altLang="en-US" dirty="0"/>
              <a:t> </a:t>
            </a:r>
            <a:r>
              <a:rPr lang="en-US" altLang="zh-CN" dirty="0"/>
              <a:t>link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updated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meeting</a:t>
            </a:r>
            <a:r>
              <a:rPr lang="zh-CN" altLang="en-US" dirty="0"/>
              <a:t> </a:t>
            </a:r>
            <a:r>
              <a:rPr lang="en-US" altLang="zh-CN" dirty="0"/>
              <a:t>schedule</a:t>
            </a:r>
            <a:r>
              <a:rPr lang="zh-CN" altLang="en-US" dirty="0"/>
              <a:t> </a:t>
            </a:r>
            <a:r>
              <a:rPr lang="en-US" altLang="zh-CN" dirty="0"/>
              <a:t>doc</a:t>
            </a:r>
            <a:r>
              <a:rPr lang="zh-CN" altLang="en-US" dirty="0"/>
              <a:t> </a:t>
            </a:r>
            <a:r>
              <a:rPr lang="en-US" altLang="zh-CN" dirty="0"/>
              <a:t>later:</a:t>
            </a:r>
            <a:r>
              <a:rPr lang="zh-CN" altLang="en-US" dirty="0"/>
              <a:t> </a:t>
            </a:r>
            <a:r>
              <a:rPr lang="en-US" altLang="zh-CN" dirty="0">
                <a:hlinkClick r:id="rId2"/>
              </a:rPr>
              <a:t>https://github.com/goharbor/community/blob/master/MEETING_SCHEDULE.md</a:t>
            </a:r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meeting</a:t>
            </a:r>
            <a:r>
              <a:rPr lang="zh-CN" altLang="en-US" dirty="0"/>
              <a:t> </a:t>
            </a:r>
            <a:r>
              <a:rPr lang="en-US" altLang="zh-CN" dirty="0"/>
              <a:t>slides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uploaded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community</a:t>
            </a:r>
            <a:r>
              <a:rPr lang="zh-CN" altLang="en-US" dirty="0"/>
              <a:t> </a:t>
            </a:r>
            <a:r>
              <a:rPr lang="en-US" altLang="zh-CN" dirty="0"/>
              <a:t>repo</a:t>
            </a:r>
            <a:r>
              <a:rPr lang="zh-CN" altLang="en-US" dirty="0"/>
              <a:t> </a:t>
            </a:r>
            <a:r>
              <a:rPr lang="en-US" altLang="zh-CN" dirty="0">
                <a:hlinkClick r:id="rId3"/>
              </a:rPr>
              <a:t>https://github.com/goharbor/community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put</a:t>
            </a:r>
            <a:r>
              <a:rPr lang="zh-CN" altLang="en-US" dirty="0"/>
              <a:t> </a:t>
            </a:r>
            <a:r>
              <a:rPr lang="en-US" altLang="zh-CN" dirty="0"/>
              <a:t>under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‘</a:t>
            </a:r>
            <a:r>
              <a:rPr lang="en-US" u="sng" dirty="0">
                <a:hlinkClick r:id="rId4"/>
              </a:rPr>
              <a:t>conf-calls</a:t>
            </a:r>
            <a:r>
              <a:rPr lang="en-US" altLang="zh-CN" dirty="0"/>
              <a:t>’</a:t>
            </a:r>
            <a:r>
              <a:rPr lang="zh-CN" altLang="en-US" dirty="0"/>
              <a:t> </a:t>
            </a:r>
            <a:r>
              <a:rPr lang="en-US" altLang="zh-CN" dirty="0"/>
              <a:t>folder.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16859-4C24-4247-B9E1-F0DE096707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  <a:tabLst/>
                <a:defRPr/>
              </a:pPr>
              <a:t>14</a:t>
            </a:fld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6685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4619A-0853-E348-957F-E0557610A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Release</a:t>
            </a:r>
            <a:r>
              <a:rPr lang="zh-CN" altLang="en-US" dirty="0"/>
              <a:t> </a:t>
            </a:r>
            <a:r>
              <a:rPr lang="en-US" altLang="zh-CN" dirty="0"/>
              <a:t>V1.8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Prepare</a:t>
            </a:r>
            <a:r>
              <a:rPr lang="zh-CN" altLang="en-US" dirty="0"/>
              <a:t> </a:t>
            </a:r>
            <a:r>
              <a:rPr lang="en-US" altLang="zh-CN" dirty="0"/>
              <a:t>script</a:t>
            </a:r>
            <a:r>
              <a:rPr lang="zh-CN" altLang="en-US" dirty="0"/>
              <a:t> </a:t>
            </a:r>
            <a:r>
              <a:rPr lang="en-US" altLang="zh-CN" dirty="0"/>
              <a:t>refactor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3D6A7-0BFA-5449-9CE9-68E0BF01E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5044452"/>
            <a:ext cx="12192000" cy="725727"/>
          </a:xfrm>
        </p:spPr>
        <p:txBody>
          <a:bodyPr>
            <a:noAutofit/>
          </a:bodyPr>
          <a:lstStyle/>
          <a:p>
            <a:pPr marL="6350" indent="0" algn="ctr">
              <a:buNone/>
            </a:pPr>
            <a:r>
              <a:rPr lang="en-US" altLang="zh-CN" sz="2000" b="1" i="1" dirty="0">
                <a:solidFill>
                  <a:srgbClr val="002060"/>
                </a:solidFill>
              </a:rPr>
              <a:t>Qian Deng (</a:t>
            </a:r>
            <a:r>
              <a:rPr lang="en-US" altLang="zh-CN" sz="2000" b="1" i="1" dirty="0" err="1">
                <a:solidFill>
                  <a:srgbClr val="002060"/>
                </a:solidFill>
              </a:rPr>
              <a:t>github:ninjadq</a:t>
            </a:r>
            <a:r>
              <a:rPr lang="en-US" altLang="zh-CN" sz="2000" b="1" i="1" dirty="0">
                <a:solidFill>
                  <a:srgbClr val="002060"/>
                </a:solidFill>
              </a:rPr>
              <a:t>)</a:t>
            </a:r>
          </a:p>
          <a:p>
            <a:pPr marL="6350" indent="0" algn="ctr">
              <a:buNone/>
            </a:pPr>
            <a:r>
              <a:rPr lang="en-US" altLang="zh-CN" sz="2000" b="1" i="1" dirty="0">
                <a:solidFill>
                  <a:srgbClr val="002060"/>
                </a:solidFill>
              </a:rPr>
              <a:t>Harbor</a:t>
            </a:r>
            <a:r>
              <a:rPr lang="zh-CN" altLang="en-US" sz="2000" b="1" i="1" dirty="0">
                <a:solidFill>
                  <a:srgbClr val="002060"/>
                </a:solidFill>
              </a:rPr>
              <a:t> </a:t>
            </a:r>
            <a:r>
              <a:rPr lang="en-US" altLang="zh-CN" sz="2000" b="1" i="1" dirty="0">
                <a:solidFill>
                  <a:srgbClr val="002060"/>
                </a:solidFill>
              </a:rPr>
              <a:t>maintainer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7C976-FFF0-2F41-ABFB-56DEEF48D8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 descr="A picture containing dryer&#13;&#10;&#13;&#10;Description automatically generated">
            <a:extLst>
              <a:ext uri="{FF2B5EF4-FFF2-40B4-BE49-F238E27FC236}">
                <a16:creationId xmlns:a16="http://schemas.microsoft.com/office/drawing/2014/main" id="{A624405B-2CC8-8B43-BFF1-7F3A95091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842" y="1742843"/>
            <a:ext cx="3301609" cy="33016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30F31A-1E38-9746-B406-6C982B90C09A}"/>
              </a:ext>
            </a:extLst>
          </p:cNvPr>
          <p:cNvSpPr txBox="1"/>
          <p:nvPr/>
        </p:nvSpPr>
        <p:spPr>
          <a:xfrm>
            <a:off x="-114446" y="606535"/>
            <a:ext cx="12306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Meeting</a:t>
            </a:r>
            <a:r>
              <a:rPr lang="zh-CN" alt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612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3D5ED-E367-3648-9676-CCBE21376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A86B8-487C-744C-ACE6-75084C874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8810" y="1395344"/>
            <a:ext cx="11684700" cy="4555200"/>
          </a:xfrm>
        </p:spPr>
        <p:txBody>
          <a:bodyPr/>
          <a:lstStyle/>
          <a:p>
            <a:r>
              <a:rPr lang="en-US" altLang="zh-CN" sz="2400" dirty="0"/>
              <a:t>Harbor V1.9 plan</a:t>
            </a:r>
          </a:p>
          <a:p>
            <a:r>
              <a:rPr lang="en-US" altLang="zh-CN" sz="2400" dirty="0"/>
              <a:t>Community Updates </a:t>
            </a:r>
          </a:p>
          <a:p>
            <a:r>
              <a:rPr lang="en-US" altLang="zh-CN" sz="2400" dirty="0"/>
              <a:t>Upcoming community events</a:t>
            </a:r>
          </a:p>
          <a:p>
            <a:r>
              <a:rPr lang="en-US" altLang="zh-CN" sz="2400" dirty="0"/>
              <a:t>Free talk: any community/project topics discussions</a:t>
            </a:r>
          </a:p>
          <a:p>
            <a:pPr marL="6350" indent="0">
              <a:buNone/>
            </a:pPr>
            <a:endParaRPr lang="en-US" altLang="zh-CN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CCAF8-B5FF-A14B-B238-5F650DB52D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  <a:tabLst/>
                <a:defRPr/>
              </a:pPr>
              <a:t>3</a:t>
            </a:fld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1707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837C6-170C-B843-BABD-FE8FB6CC9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V1.9</a:t>
            </a:r>
            <a:r>
              <a:rPr lang="zh-CN" altLang="en-US" dirty="0"/>
              <a:t> </a:t>
            </a:r>
            <a:r>
              <a:rPr lang="en-US" altLang="zh-CN" dirty="0"/>
              <a:t>plan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865B12-8095-D648-8530-5DA33EC28F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350" indent="0">
              <a:buNone/>
            </a:pPr>
            <a:r>
              <a:rPr lang="en-US" altLang="zh-CN" sz="2400" dirty="0"/>
              <a:t>V1.9</a:t>
            </a:r>
            <a:r>
              <a:rPr lang="zh-CN" altLang="en-US" sz="2400" dirty="0"/>
              <a:t> </a:t>
            </a:r>
            <a:r>
              <a:rPr lang="en-US" altLang="zh-CN" sz="2400" dirty="0"/>
              <a:t>plan</a:t>
            </a:r>
            <a:r>
              <a:rPr lang="zh-CN" altLang="en-US" sz="2400" dirty="0"/>
              <a:t> </a:t>
            </a:r>
            <a:r>
              <a:rPr lang="en-US" altLang="zh-CN" sz="2400" dirty="0"/>
              <a:t>discussions</a:t>
            </a:r>
            <a:r>
              <a:rPr lang="zh-CN" altLang="en-US" sz="2400" dirty="0"/>
              <a:t> 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sz="2400" dirty="0">
                <a:hlinkClick r:id="rId2"/>
              </a:rPr>
              <a:t>https://github.com/orgs/goharbor/projects/1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marL="635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F11545-1B5E-674E-A52F-DC0390DB5F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784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174BB-63DE-B149-A1F4-A37DE1810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Harbor in KubeCon</a:t>
            </a:r>
            <a:r>
              <a:rPr lang="zh-CN" altLang="en-US" dirty="0"/>
              <a:t> </a:t>
            </a:r>
            <a:r>
              <a:rPr lang="en-US" altLang="zh-CN" dirty="0"/>
              <a:t>EU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718657-726F-CF46-8352-44087BB13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196" y="1303020"/>
            <a:ext cx="11928804" cy="4983480"/>
          </a:xfrm>
        </p:spPr>
        <p:txBody>
          <a:bodyPr/>
          <a:lstStyle/>
          <a:p>
            <a:r>
              <a:rPr lang="en-US" altLang="zh-CN" sz="2800" dirty="0" err="1"/>
              <a:t>KubeCon</a:t>
            </a:r>
            <a:r>
              <a:rPr lang="zh-CN" altLang="en-US" sz="2800" dirty="0"/>
              <a:t> </a:t>
            </a:r>
            <a:r>
              <a:rPr lang="en-US" altLang="zh-CN" sz="2800" dirty="0"/>
              <a:t>EU</a:t>
            </a:r>
            <a:r>
              <a:rPr lang="zh-CN" altLang="en-US" sz="2800" dirty="0"/>
              <a:t> </a:t>
            </a:r>
            <a:r>
              <a:rPr lang="en-US" altLang="zh-CN" sz="2800" dirty="0"/>
              <a:t>@</a:t>
            </a:r>
            <a:r>
              <a:rPr lang="zh-CN" altLang="en-US" sz="2800" dirty="0"/>
              <a:t> </a:t>
            </a:r>
            <a:r>
              <a:rPr lang="en-US" altLang="zh-CN" sz="2800" dirty="0"/>
              <a:t>Barcelona</a:t>
            </a:r>
            <a:r>
              <a:rPr lang="zh-CN" altLang="en-US" sz="2800" dirty="0"/>
              <a:t> </a:t>
            </a:r>
            <a:r>
              <a:rPr lang="en-US" altLang="zh-CN" sz="2800" b="1" dirty="0"/>
              <a:t>May20th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–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May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23th</a:t>
            </a:r>
          </a:p>
          <a:p>
            <a:pPr lvl="1"/>
            <a:r>
              <a:rPr lang="en-US" altLang="zh-CN" sz="2400" dirty="0"/>
              <a:t>Harbor 1.8 released!</a:t>
            </a:r>
          </a:p>
          <a:p>
            <a:pPr lvl="1"/>
            <a:r>
              <a:rPr lang="en-US" altLang="zh-CN" sz="2400" dirty="0"/>
              <a:t>Harbor</a:t>
            </a:r>
            <a:r>
              <a:rPr lang="zh-CN" altLang="en-US" sz="2400" dirty="0"/>
              <a:t> </a:t>
            </a:r>
            <a:r>
              <a:rPr lang="en-US" altLang="zh-CN" sz="2400" dirty="0"/>
              <a:t>community</a:t>
            </a:r>
            <a:r>
              <a:rPr lang="zh-CN" altLang="en-US" sz="2400" dirty="0"/>
              <a:t> </a:t>
            </a:r>
            <a:r>
              <a:rPr lang="en-US" altLang="zh-CN" sz="2400" dirty="0"/>
              <a:t>reception</a:t>
            </a:r>
            <a:r>
              <a:rPr lang="zh-CN" altLang="en-US" sz="2400" dirty="0"/>
              <a:t> </a:t>
            </a:r>
            <a:r>
              <a:rPr lang="en-US" altLang="zh-CN" sz="2400" dirty="0"/>
              <a:t>at</a:t>
            </a:r>
            <a:r>
              <a:rPr lang="zh-CN" altLang="en-US" sz="2400" dirty="0"/>
              <a:t> </a:t>
            </a:r>
            <a:r>
              <a:rPr lang="en-US" altLang="zh-CN" sz="2400" dirty="0">
                <a:highlight>
                  <a:srgbClr val="FFFF00"/>
                </a:highlight>
              </a:rPr>
              <a:t>14:30</a:t>
            </a:r>
            <a:r>
              <a:rPr lang="zh-CN" altLang="en-US" sz="2400" dirty="0">
                <a:highlight>
                  <a:srgbClr val="FFFF00"/>
                </a:highlight>
              </a:rPr>
              <a:t> </a:t>
            </a:r>
            <a:r>
              <a:rPr lang="en-US" altLang="zh-CN" sz="2400" dirty="0">
                <a:highlight>
                  <a:srgbClr val="FFFF00"/>
                </a:highlight>
              </a:rPr>
              <a:t>May</a:t>
            </a:r>
            <a:r>
              <a:rPr lang="zh-CN" altLang="en-US" sz="2400" dirty="0">
                <a:highlight>
                  <a:srgbClr val="FFFF00"/>
                </a:highlight>
              </a:rPr>
              <a:t> </a:t>
            </a:r>
            <a:r>
              <a:rPr lang="en-US" altLang="zh-CN" sz="2400" dirty="0">
                <a:highlight>
                  <a:srgbClr val="FFFF00"/>
                </a:highlight>
              </a:rPr>
              <a:t>20</a:t>
            </a:r>
            <a:r>
              <a:rPr lang="en-US" altLang="zh-CN" sz="2400" baseline="30000" dirty="0">
                <a:highlight>
                  <a:srgbClr val="FFFF00"/>
                </a:highlight>
              </a:rPr>
              <a:t>th</a:t>
            </a:r>
          </a:p>
          <a:p>
            <a:pPr lvl="1"/>
            <a:r>
              <a:rPr lang="en-US" altLang="zh-CN" sz="2400" dirty="0"/>
              <a:t>Harbor</a:t>
            </a:r>
            <a:r>
              <a:rPr lang="zh-CN" altLang="en-US" sz="2400" dirty="0"/>
              <a:t> </a:t>
            </a:r>
            <a:r>
              <a:rPr lang="en-US" altLang="zh-CN" sz="2400" dirty="0"/>
              <a:t>intro</a:t>
            </a:r>
            <a:r>
              <a:rPr lang="zh-CN" altLang="en-US" sz="2400" dirty="0"/>
              <a:t>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/>
              <a:t>Henry</a:t>
            </a:r>
            <a:r>
              <a:rPr lang="zh-CN" altLang="en-US" sz="2400" dirty="0"/>
              <a:t> </a:t>
            </a:r>
            <a:r>
              <a:rPr lang="en-US" altLang="zh-CN" sz="2400" dirty="0"/>
              <a:t>Zhang</a:t>
            </a:r>
            <a:r>
              <a:rPr lang="zh-CN" altLang="en-US" sz="2400" dirty="0"/>
              <a:t> </a:t>
            </a:r>
            <a:r>
              <a:rPr lang="en-US" altLang="zh-CN" sz="2400" dirty="0"/>
              <a:t>&amp;</a:t>
            </a:r>
            <a:r>
              <a:rPr lang="zh-CN" altLang="en-US" sz="2400" dirty="0"/>
              <a:t> </a:t>
            </a:r>
            <a:r>
              <a:rPr lang="en-US" altLang="zh-CN" sz="2400" dirty="0"/>
              <a:t>Steven</a:t>
            </a:r>
            <a:r>
              <a:rPr lang="zh-CN" altLang="en-US" sz="2400" dirty="0"/>
              <a:t> </a:t>
            </a:r>
            <a:r>
              <a:rPr lang="en-US" altLang="zh-CN" sz="2400" dirty="0"/>
              <a:t>Ren</a:t>
            </a:r>
            <a:r>
              <a:rPr lang="zh-CN" altLang="en-US" sz="2400" dirty="0"/>
              <a:t> </a:t>
            </a:r>
            <a:r>
              <a:rPr lang="en-US" altLang="zh-CN" sz="2400" dirty="0"/>
              <a:t>at</a:t>
            </a:r>
            <a:r>
              <a:rPr lang="zh-CN" altLang="en-US" sz="2400" dirty="0"/>
              <a:t> </a:t>
            </a:r>
            <a:r>
              <a:rPr lang="en-US" altLang="zh-CN" sz="2400" dirty="0">
                <a:highlight>
                  <a:srgbClr val="FFFF00"/>
                </a:highlight>
              </a:rPr>
              <a:t>14:50</a:t>
            </a:r>
            <a:r>
              <a:rPr lang="zh-CN" altLang="en-US" sz="2400" dirty="0">
                <a:highlight>
                  <a:srgbClr val="FFFF00"/>
                </a:highlight>
              </a:rPr>
              <a:t> </a:t>
            </a:r>
            <a:r>
              <a:rPr lang="en-US" altLang="zh-CN" sz="2400" dirty="0">
                <a:highlight>
                  <a:srgbClr val="FFFF00"/>
                </a:highlight>
              </a:rPr>
              <a:t>May</a:t>
            </a:r>
            <a:r>
              <a:rPr lang="zh-CN" altLang="en-US" sz="2400" dirty="0">
                <a:highlight>
                  <a:srgbClr val="FFFF00"/>
                </a:highlight>
              </a:rPr>
              <a:t> </a:t>
            </a:r>
            <a:r>
              <a:rPr lang="en-US" altLang="zh-CN" sz="2400" dirty="0">
                <a:highlight>
                  <a:srgbClr val="FFFF00"/>
                </a:highlight>
              </a:rPr>
              <a:t>21</a:t>
            </a:r>
            <a:r>
              <a:rPr lang="en-US" altLang="zh-CN" sz="2400" baseline="30000" dirty="0">
                <a:highlight>
                  <a:srgbClr val="FFFF00"/>
                </a:highlight>
              </a:rPr>
              <a:t>st</a:t>
            </a:r>
            <a:endParaRPr lang="en-US" altLang="zh-CN" sz="2400" dirty="0">
              <a:highlight>
                <a:srgbClr val="FFFF00"/>
              </a:highlight>
            </a:endParaRPr>
          </a:p>
          <a:p>
            <a:pPr lvl="1"/>
            <a:r>
              <a:rPr lang="en-US" altLang="zh-CN" sz="2400" dirty="0"/>
              <a:t>Harbor</a:t>
            </a:r>
            <a:r>
              <a:rPr lang="zh-CN" altLang="en-US" sz="2400" dirty="0"/>
              <a:t> </a:t>
            </a:r>
            <a:r>
              <a:rPr lang="en-US" altLang="zh-CN" sz="2400" dirty="0"/>
              <a:t>deep</a:t>
            </a:r>
            <a:r>
              <a:rPr lang="zh-CN" altLang="en-US" sz="2400" dirty="0"/>
              <a:t> </a:t>
            </a:r>
            <a:r>
              <a:rPr lang="en-US" altLang="zh-CN" sz="2400" dirty="0"/>
              <a:t>dive</a:t>
            </a:r>
            <a:r>
              <a:rPr lang="zh-CN" altLang="en-US" sz="2400" dirty="0"/>
              <a:t>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/>
              <a:t>Steven</a:t>
            </a:r>
            <a:r>
              <a:rPr lang="zh-CN" altLang="en-US" sz="2400" dirty="0"/>
              <a:t> </a:t>
            </a:r>
            <a:r>
              <a:rPr lang="en-US" altLang="zh-CN" sz="2400" dirty="0"/>
              <a:t>Z</a:t>
            </a:r>
            <a:r>
              <a:rPr lang="zh-CN" altLang="en-US" sz="2400" dirty="0"/>
              <a:t> </a:t>
            </a:r>
            <a:r>
              <a:rPr lang="en-US" altLang="zh-CN" sz="2400" dirty="0"/>
              <a:t>&amp;</a:t>
            </a:r>
            <a:r>
              <a:rPr lang="zh-CN" altLang="en-US" sz="2400" dirty="0"/>
              <a:t> </a:t>
            </a:r>
            <a:r>
              <a:rPr lang="en-US" altLang="zh-CN" sz="2400" dirty="0"/>
              <a:t>Daniel</a:t>
            </a:r>
            <a:r>
              <a:rPr lang="zh-CN" altLang="en-US" sz="2400" dirty="0"/>
              <a:t> </a:t>
            </a:r>
            <a:r>
              <a:rPr lang="en-US" altLang="zh-CN" sz="2400" dirty="0"/>
              <a:t>Jiang</a:t>
            </a:r>
            <a:r>
              <a:rPr lang="zh-CN" altLang="en-US" sz="2400" dirty="0"/>
              <a:t> </a:t>
            </a:r>
            <a:r>
              <a:rPr lang="en-US" altLang="zh-CN" sz="2400" dirty="0"/>
              <a:t>at</a:t>
            </a:r>
            <a:r>
              <a:rPr lang="zh-CN" altLang="en-US" sz="2400" dirty="0"/>
              <a:t> </a:t>
            </a:r>
            <a:r>
              <a:rPr lang="en-US" altLang="zh-CN" sz="2400" dirty="0">
                <a:highlight>
                  <a:srgbClr val="FFFF00"/>
                </a:highlight>
              </a:rPr>
              <a:t>14:50</a:t>
            </a:r>
            <a:r>
              <a:rPr lang="zh-CN" altLang="en-US" sz="2400" dirty="0">
                <a:highlight>
                  <a:srgbClr val="FFFF00"/>
                </a:highlight>
              </a:rPr>
              <a:t> </a:t>
            </a:r>
            <a:r>
              <a:rPr lang="en-US" altLang="zh-CN" sz="2400" dirty="0">
                <a:highlight>
                  <a:srgbClr val="FFFF00"/>
                </a:highlight>
              </a:rPr>
              <a:t>May</a:t>
            </a:r>
            <a:r>
              <a:rPr lang="zh-CN" altLang="en-US" sz="2400" dirty="0">
                <a:highlight>
                  <a:srgbClr val="FFFF00"/>
                </a:highlight>
              </a:rPr>
              <a:t> </a:t>
            </a:r>
            <a:r>
              <a:rPr lang="en-US" altLang="zh-CN" sz="2400" dirty="0">
                <a:highlight>
                  <a:srgbClr val="FFFF00"/>
                </a:highlight>
              </a:rPr>
              <a:t>22</a:t>
            </a:r>
            <a:r>
              <a:rPr lang="en-US" altLang="zh-CN" sz="2400" baseline="30000" dirty="0">
                <a:highlight>
                  <a:srgbClr val="FFFF00"/>
                </a:highlight>
              </a:rPr>
              <a:t>nd</a:t>
            </a:r>
            <a:r>
              <a:rPr lang="zh-CN" altLang="en-US" sz="2400" dirty="0">
                <a:highlight>
                  <a:srgbClr val="FFFF00"/>
                </a:highlight>
              </a:rPr>
              <a:t> </a:t>
            </a:r>
            <a:endParaRPr lang="en-US" altLang="zh-CN" sz="2400" dirty="0">
              <a:highlight>
                <a:srgbClr val="FFFF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32A7F-36A9-494D-87C6-FD71204594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27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A8C76-963D-074D-803B-DBAA81CE3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Harbor Community Reception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0C20-F7C2-A049-8AE8-C8A594216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196" y="2146807"/>
            <a:ext cx="4991850" cy="3486148"/>
          </a:xfrm>
        </p:spPr>
        <p:txBody>
          <a:bodyPr/>
          <a:lstStyle/>
          <a:p>
            <a:pPr>
              <a:buSzPct val="88000"/>
            </a:pPr>
            <a:r>
              <a:rPr lang="en-US" sz="2400" dirty="0"/>
              <a:t>Met many Harbor users</a:t>
            </a:r>
          </a:p>
          <a:p>
            <a:pPr>
              <a:buSzPct val="88000"/>
            </a:pPr>
            <a:r>
              <a:rPr lang="en-US" sz="2400" dirty="0"/>
              <a:t>Discussed roadmap and use cases</a:t>
            </a:r>
          </a:p>
          <a:p>
            <a:pPr>
              <a:buSzPct val="88000"/>
            </a:pPr>
            <a:endParaRPr lang="en-US" sz="2400" dirty="0"/>
          </a:p>
          <a:p>
            <a:pPr>
              <a:buSzPct val="88000"/>
            </a:pPr>
            <a:r>
              <a:rPr lang="en-US" sz="2400" dirty="0"/>
              <a:t>Kubernetes co-founder Joe Beda kicked off the reception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524296-0900-9448-8DEE-D83A3C9F14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07EA1D39-8888-A042-B566-0666A0303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367" y="1944461"/>
            <a:ext cx="6159529" cy="398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916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77AD1-A7ED-3647-AD15-982745531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Harbor v1.8 released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65572-76A2-984F-A231-BFBF1DEE0A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sp>
        <p:nvSpPr>
          <p:cNvPr id="5" name="Google Shape;393;p27">
            <a:extLst>
              <a:ext uri="{FF2B5EF4-FFF2-40B4-BE49-F238E27FC236}">
                <a16:creationId xmlns:a16="http://schemas.microsoft.com/office/drawing/2014/main" id="{75C4F2F1-F63F-5F43-942D-4B54B21A2209}"/>
              </a:ext>
            </a:extLst>
          </p:cNvPr>
          <p:cNvSpPr txBox="1"/>
          <p:nvPr/>
        </p:nvSpPr>
        <p:spPr>
          <a:xfrm>
            <a:off x="263196" y="1501442"/>
            <a:ext cx="5715292" cy="486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7472" indent="-315722">
              <a:lnSpc>
                <a:spcPct val="90000"/>
              </a:lnSpc>
              <a:spcBef>
                <a:spcPts val="1200"/>
              </a:spcBef>
              <a:buClr>
                <a:srgbClr val="A8A8AB"/>
              </a:buClr>
              <a:buSzPts val="3000"/>
              <a:buFont typeface="Arial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OIDC (Open ID Connect)</a:t>
            </a:r>
          </a:p>
          <a:p>
            <a:pPr marL="347472" indent="-315722">
              <a:lnSpc>
                <a:spcPct val="90000"/>
              </a:lnSpc>
              <a:spcBef>
                <a:spcPts val="1200"/>
              </a:spcBef>
              <a:buClr>
                <a:srgbClr val="A8A8AB"/>
              </a:buClr>
              <a:buSzPts val="3000"/>
              <a:buFont typeface="Arial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Robot account for system integration (e.g. CI/CD)</a:t>
            </a:r>
          </a:p>
          <a:p>
            <a:pPr marL="347472" indent="-315722">
              <a:lnSpc>
                <a:spcPct val="90000"/>
              </a:lnSpc>
              <a:spcBef>
                <a:spcPts val="1200"/>
              </a:spcBef>
              <a:buClr>
                <a:srgbClr val="A8A8AB"/>
              </a:buClr>
              <a:buSzPts val="3000"/>
              <a:buFont typeface="Arial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Replication advancements</a:t>
            </a:r>
          </a:p>
          <a:p>
            <a:pPr marL="804672" lvl="1" indent="-315722">
              <a:lnSpc>
                <a:spcPct val="90000"/>
              </a:lnSpc>
              <a:spcBef>
                <a:spcPts val="1200"/>
              </a:spcBef>
              <a:buClr>
                <a:srgbClr val="A8A8AB"/>
              </a:buClr>
              <a:buSzPts val="3000"/>
              <a:buFont typeface="Arial"/>
              <a:buChar char="•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Heterogenous registries: Docker Hub, Docker Distribution, Huawei Registry</a:t>
            </a:r>
          </a:p>
          <a:p>
            <a:pPr marL="804672" lvl="1" indent="-315722">
              <a:lnSpc>
                <a:spcPct val="90000"/>
              </a:lnSpc>
              <a:spcBef>
                <a:spcPts val="1200"/>
              </a:spcBef>
              <a:buClr>
                <a:srgbClr val="A8A8AB"/>
              </a:buClr>
              <a:buSzPts val="3000"/>
              <a:buFont typeface="Arial"/>
              <a:buChar char="•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Pull / push mode</a:t>
            </a:r>
          </a:p>
          <a:p>
            <a:pPr marL="347472" indent="-315722">
              <a:lnSpc>
                <a:spcPct val="90000"/>
              </a:lnSpc>
              <a:spcBef>
                <a:spcPts val="1200"/>
              </a:spcBef>
              <a:buClr>
                <a:srgbClr val="A8A8AB"/>
              </a:buClr>
              <a:buSzPts val="3000"/>
              <a:buFont typeface="Arial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Health check API</a:t>
            </a:r>
          </a:p>
          <a:p>
            <a:pPr marL="347472" indent="-315722">
              <a:lnSpc>
                <a:spcPct val="90000"/>
              </a:lnSpc>
              <a:spcBef>
                <a:spcPts val="1200"/>
              </a:spcBef>
              <a:buClr>
                <a:srgbClr val="A8A8AB"/>
              </a:buClr>
              <a:buSzPts val="3000"/>
              <a:buFont typeface="Arial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Swagger UI for exploring and triggering Harbor API</a:t>
            </a:r>
          </a:p>
          <a:p>
            <a:pPr marL="347472" indent="-315722">
              <a:lnSpc>
                <a:spcPct val="90000"/>
              </a:lnSpc>
              <a:spcBef>
                <a:spcPts val="1200"/>
              </a:spcBef>
              <a:buClr>
                <a:srgbClr val="A8A8AB"/>
              </a:buClr>
              <a:buSzPts val="3000"/>
              <a:buFont typeface="Arial"/>
              <a:buChar char="•"/>
            </a:pP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Cron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-based scheduling tasks: scan, garbage collection and replication</a:t>
            </a:r>
          </a:p>
          <a:p>
            <a:pPr marL="347472" indent="-315722">
              <a:lnSpc>
                <a:spcPct val="90000"/>
              </a:lnSpc>
              <a:spcBef>
                <a:spcPts val="1200"/>
              </a:spcBef>
              <a:buClr>
                <a:srgbClr val="A8A8AB"/>
              </a:buClr>
              <a:buSzPts val="3000"/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Bug fixes</a:t>
            </a:r>
          </a:p>
          <a:p>
            <a:pPr marL="347472" indent="-315722">
              <a:lnSpc>
                <a:spcPct val="90000"/>
              </a:lnSpc>
              <a:spcBef>
                <a:spcPts val="1200"/>
              </a:spcBef>
              <a:buClr>
                <a:srgbClr val="A8A8AB"/>
              </a:buClr>
              <a:buSzPts val="3000"/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Blog: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https://www.cncf.io/blog/2019/05/21/going-big-harbor-1-8-takes-security-and-replication-to-new-heights/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7472" indent="-315722">
              <a:lnSpc>
                <a:spcPct val="90000"/>
              </a:lnSpc>
              <a:spcBef>
                <a:spcPts val="1200"/>
              </a:spcBef>
              <a:buClr>
                <a:srgbClr val="A8A8AB"/>
              </a:buClr>
              <a:buSzPts val="3000"/>
              <a:buFont typeface="Arial"/>
              <a:buChar char="•"/>
            </a:pPr>
            <a:endParaRPr lang="en-US" altLang="zh-CN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152D92-1F6B-2D4D-BEDF-5FDE6F0B1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513" y="1906838"/>
            <a:ext cx="5410383" cy="40577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99F1BC-B48E-0846-84FF-E034AFBA62F1}"/>
              </a:ext>
            </a:extLst>
          </p:cNvPr>
          <p:cNvSpPr txBox="1"/>
          <p:nvPr/>
        </p:nvSpPr>
        <p:spPr>
          <a:xfrm>
            <a:off x="7491468" y="6000690"/>
            <a:ext cx="3338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Keynote speech on Day 1</a:t>
            </a:r>
          </a:p>
        </p:txBody>
      </p:sp>
    </p:spTree>
    <p:extLst>
      <p:ext uri="{BB962C8B-B14F-4D97-AF65-F5344CB8AC3E}">
        <p14:creationId xmlns:p14="http://schemas.microsoft.com/office/powerpoint/2010/main" val="865925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B4968-22AC-8C44-AD3F-416ACFA26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Harbor Intro and Deep-Dive Sessions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0862FB-99A9-7340-9039-37F36471B5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062FC34-9081-6549-B8E4-BED810C81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047" y="1682523"/>
            <a:ext cx="5187134" cy="4223215"/>
          </a:xfrm>
        </p:spPr>
        <p:txBody>
          <a:bodyPr/>
          <a:lstStyle/>
          <a:p>
            <a:pPr>
              <a:buSzPct val="88000"/>
            </a:pPr>
            <a:r>
              <a:rPr lang="en-US" sz="2400" dirty="0"/>
              <a:t>Huge interest on Project Harbor</a:t>
            </a:r>
          </a:p>
          <a:p>
            <a:pPr>
              <a:buSzPct val="88000"/>
            </a:pPr>
            <a:r>
              <a:rPr lang="en-US" sz="2400" dirty="0"/>
              <a:t>Full house for both sessions</a:t>
            </a:r>
          </a:p>
          <a:p>
            <a:pPr>
              <a:buSzPct val="88000"/>
            </a:pPr>
            <a:r>
              <a:rPr lang="en-US" sz="2400" dirty="0"/>
              <a:t>Users from different countries</a:t>
            </a:r>
          </a:p>
          <a:p>
            <a:pPr>
              <a:buSzPct val="88000"/>
            </a:pPr>
            <a:endParaRPr lang="en-US" sz="2400" dirty="0"/>
          </a:p>
          <a:p>
            <a:pPr>
              <a:buSzPct val="88000"/>
            </a:pPr>
            <a:r>
              <a:rPr lang="en-US" sz="2400" dirty="0"/>
              <a:t>Intro session video:</a:t>
            </a:r>
          </a:p>
          <a:p>
            <a:pPr>
              <a:buSzPct val="88000"/>
            </a:pPr>
            <a:r>
              <a:rPr lang="en-US" sz="2400" dirty="0">
                <a:hlinkClick r:id="rId2"/>
              </a:rPr>
              <a:t>https://youtu.be/REgvBPH369M</a:t>
            </a:r>
            <a:endParaRPr lang="en-US" sz="2400" dirty="0"/>
          </a:p>
          <a:p>
            <a:pPr>
              <a:buSzPct val="88000"/>
            </a:pPr>
            <a:endParaRPr lang="en-US" sz="2400" dirty="0"/>
          </a:p>
          <a:p>
            <a:pPr>
              <a:buSzPct val="88000"/>
            </a:pPr>
            <a:r>
              <a:rPr lang="en-US" sz="2400" dirty="0"/>
              <a:t>Deep-Dive session video:</a:t>
            </a:r>
          </a:p>
          <a:p>
            <a:pPr>
              <a:buSzPct val="88000"/>
            </a:pPr>
            <a:r>
              <a:rPr lang="en-US" sz="2400" dirty="0">
                <a:hlinkClick r:id="rId3"/>
              </a:rPr>
              <a:t>https://youtu.be/cGV9P3UqZB8</a:t>
            </a:r>
            <a:endParaRPr lang="en-US" sz="2400" dirty="0"/>
          </a:p>
          <a:p>
            <a:pPr>
              <a:buSzPct val="88000"/>
            </a:pPr>
            <a:endParaRPr lang="en-US" sz="2400" dirty="0"/>
          </a:p>
        </p:txBody>
      </p:sp>
      <p:pic>
        <p:nvPicPr>
          <p:cNvPr id="9" name="Picture 8" descr="A group of people sitting at a desk in front of a crowd&#10;&#10;Description automatically generated">
            <a:extLst>
              <a:ext uri="{FF2B5EF4-FFF2-40B4-BE49-F238E27FC236}">
                <a16:creationId xmlns:a16="http://schemas.microsoft.com/office/drawing/2014/main" id="{02541556-8939-4E45-A47A-7C58072675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48" r="10753" b="6273"/>
          <a:stretch/>
        </p:blipFill>
        <p:spPr>
          <a:xfrm>
            <a:off x="5615375" y="1440053"/>
            <a:ext cx="2974647" cy="259434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C748E0ED-E95A-774E-BFE9-967DEDB445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2216" y="4132583"/>
            <a:ext cx="3042354" cy="248663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Picture 10" descr="A group of people standing in front of a computer screen&#10;&#10;Description automatically generated">
            <a:extLst>
              <a:ext uri="{FF2B5EF4-FFF2-40B4-BE49-F238E27FC236}">
                <a16:creationId xmlns:a16="http://schemas.microsoft.com/office/drawing/2014/main" id="{18362946-7AC5-0045-9E6D-F206383A09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5820" y="4132583"/>
            <a:ext cx="2993759" cy="2499789"/>
          </a:xfrm>
          <a:prstGeom prst="rect">
            <a:avLst/>
          </a:prstGeom>
        </p:spPr>
      </p:pic>
      <p:pic>
        <p:nvPicPr>
          <p:cNvPr id="13" name="Picture 12" descr="A group of people standing next to a person&#10;&#10;Description automatically generated">
            <a:extLst>
              <a:ext uri="{FF2B5EF4-FFF2-40B4-BE49-F238E27FC236}">
                <a16:creationId xmlns:a16="http://schemas.microsoft.com/office/drawing/2014/main" id="{B2F5B51E-60C0-7C44-8824-758C2BA372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2216" y="1475828"/>
            <a:ext cx="3042354" cy="256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646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F29F3-0234-2F43-8849-A42DF0C8E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Harbor in KubeCon EU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E4693-F0CB-1A47-8AE7-9209916FB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206" y="1460425"/>
            <a:ext cx="6413015" cy="2120057"/>
          </a:xfrm>
        </p:spPr>
        <p:txBody>
          <a:bodyPr/>
          <a:lstStyle/>
          <a:p>
            <a:r>
              <a:rPr lang="en-US" sz="2800" dirty="0"/>
              <a:t>Met users in CNCF Answer Bar</a:t>
            </a:r>
          </a:p>
          <a:p>
            <a:r>
              <a:rPr lang="en-US" sz="2800" dirty="0"/>
              <a:t>Collaboration with other projects</a:t>
            </a:r>
          </a:p>
          <a:p>
            <a:r>
              <a:rPr lang="en-US" sz="2800" dirty="0"/>
              <a:t>Harbor stickers were out of stock at the venue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52B3CC-1BB0-7C41-898A-810B00CC8C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 descr="A group of people around a table with a cake&#10;&#10;Description automatically generated">
            <a:extLst>
              <a:ext uri="{FF2B5EF4-FFF2-40B4-BE49-F238E27FC236}">
                <a16:creationId xmlns:a16="http://schemas.microsoft.com/office/drawing/2014/main" id="{FB043F7F-DF24-9948-86F6-48107F48B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1424" y="1946891"/>
            <a:ext cx="3165193" cy="42538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E3D3FA-0914-6944-8332-EE1B8F3D6374}"/>
              </a:ext>
            </a:extLst>
          </p:cNvPr>
          <p:cNvSpPr txBox="1"/>
          <p:nvPr/>
        </p:nvSpPr>
        <p:spPr>
          <a:xfrm>
            <a:off x="2098590" y="6284237"/>
            <a:ext cx="4322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Henry Zhang and a Harbor user from Turkey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6EFB6A-BC00-524F-8628-A0087AF7D1B7}"/>
              </a:ext>
            </a:extLst>
          </p:cNvPr>
          <p:cNvSpPr txBox="1"/>
          <p:nvPr/>
        </p:nvSpPr>
        <p:spPr>
          <a:xfrm>
            <a:off x="7989127" y="6284236"/>
            <a:ext cx="3338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Harbor stickers ran out fast!</a:t>
            </a:r>
          </a:p>
        </p:txBody>
      </p:sp>
      <p:pic>
        <p:nvPicPr>
          <p:cNvPr id="12" name="Picture 11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188DB74B-B159-9448-901C-AE8F5F5A1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326" y="4162832"/>
            <a:ext cx="3254797" cy="203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281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arbor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rbor-slides-template" id="{3ECF59D3-5EED-E146-9899-4200DD95A7CA}" vid="{646EA825-6552-6248-B6C2-6B8B1B77887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2033</TotalTime>
  <Words>553</Words>
  <Application>Microsoft Macintosh PowerPoint</Application>
  <PresentationFormat>Widescreen</PresentationFormat>
  <Paragraphs>94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Helvetica Neue</vt:lpstr>
      <vt:lpstr>Office Theme</vt:lpstr>
      <vt:lpstr>harbor master</vt:lpstr>
      <vt:lpstr>PowerPoint Presentation</vt:lpstr>
      <vt:lpstr>Release V1.8 – Prepare script refactor</vt:lpstr>
      <vt:lpstr>Agenda</vt:lpstr>
      <vt:lpstr>V1.9 plan</vt:lpstr>
      <vt:lpstr>Harbor in KubeCon EU</vt:lpstr>
      <vt:lpstr>Harbor Community Reception</vt:lpstr>
      <vt:lpstr>Harbor v1.8 released</vt:lpstr>
      <vt:lpstr>Harbor Intro and Deep-Dive Sessions</vt:lpstr>
      <vt:lpstr>More about Harbor in KubeCon EU</vt:lpstr>
      <vt:lpstr>Some photos of KubeCon EU</vt:lpstr>
      <vt:lpstr>Some photos of KubeCon EU</vt:lpstr>
      <vt:lpstr>Upcoming community events – KubeCon Shanghai</vt:lpstr>
      <vt:lpstr>Topics?</vt:lpstr>
      <vt:lpstr>Meeting minutes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 Zou</dc:creator>
  <cp:lastModifiedBy>Qian Deng</cp:lastModifiedBy>
  <cp:revision>196</cp:revision>
  <dcterms:created xsi:type="dcterms:W3CDTF">2019-01-23T10:02:33Z</dcterms:created>
  <dcterms:modified xsi:type="dcterms:W3CDTF">2019-06-05T05:45:18Z</dcterms:modified>
</cp:coreProperties>
</file>